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74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4350240" y="2855520"/>
            <a:ext cx="442080" cy="104040"/>
            <a:chOff x="4350240" y="2855520"/>
            <a:chExt cx="442080" cy="104040"/>
          </a:xfrm>
        </p:grpSpPr>
        <p:sp>
          <p:nvSpPr>
            <p:cNvPr id="1" name="CustomShape 2"/>
            <p:cNvSpPr/>
            <p:nvPr/>
          </p:nvSpPr>
          <p:spPr>
            <a:xfrm>
              <a:off x="4519080" y="2855520"/>
              <a:ext cx="104040" cy="1040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4688280" y="2855520"/>
              <a:ext cx="104040" cy="1040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4350240" y="2855520"/>
              <a:ext cx="104040" cy="1040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74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671400" y="990720"/>
            <a:ext cx="7800120" cy="17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4800" spc="-1" strike="noStrike">
                <a:solidFill>
                  <a:srgbClr val="ffffff"/>
                </a:solidFill>
                <a:latin typeface="Caveat"/>
                <a:ea typeface="Caveat"/>
              </a:rPr>
              <a:t>P2 – Transformez une maquette en site web avec HTML &amp; CSS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671400" y="3174840"/>
            <a:ext cx="780012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100" spc="-1" strike="noStrike">
                <a:solidFill>
                  <a:srgbClr val="cacaca"/>
                </a:solidFill>
                <a:latin typeface="Caveat"/>
                <a:ea typeface="Caveat"/>
              </a:rPr>
              <a:t>par Thomas RANQUE</a:t>
            </a:r>
            <a:endParaRPr b="0" lang="fr-FR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558000" y="251280"/>
            <a:ext cx="3783960" cy="82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3000" spc="-1" strike="noStrike">
                <a:solidFill>
                  <a:srgbClr val="37474f"/>
                </a:solidFill>
                <a:latin typeface="Oswald"/>
                <a:ea typeface="DejaVu Sans"/>
              </a:rPr>
              <a:t>Le code</a:t>
            </a:r>
            <a:br/>
            <a:r>
              <a:rPr b="0" lang="fr-FR" sz="1300" spc="-1" strike="noStrike">
                <a:solidFill>
                  <a:srgbClr val="37474f"/>
                </a:solidFill>
                <a:latin typeface="Oswald"/>
                <a:ea typeface="Oswald"/>
              </a:rPr>
              <a:t>@media 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576000" y="1368360"/>
            <a:ext cx="2709360" cy="322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Prise en compte des break-points 992px &amp; 768px.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Desktop first : argument ‘max’ uniquement.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4176000" y="432000"/>
            <a:ext cx="6788160" cy="3870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571680" y="303480"/>
            <a:ext cx="417024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700" spc="-1" strike="noStrike">
                <a:solidFill>
                  <a:srgbClr val="ffffff"/>
                </a:solidFill>
                <a:latin typeface="Oswald"/>
                <a:ea typeface="Oswald"/>
              </a:rPr>
              <a:t>Bilan</a:t>
            </a:r>
            <a:endParaRPr b="0" lang="fr-FR" sz="27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2700" spc="-1" strike="noStrike"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576000" y="1512000"/>
            <a:ext cx="3168000" cy="322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ffffff"/>
                </a:solidFill>
                <a:latin typeface="Cantarell"/>
                <a:ea typeface="Oswald"/>
              </a:rPr>
              <a:t>Rigueur dans la structure HTML.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ffffff"/>
                </a:solidFill>
                <a:latin typeface="Cantarell"/>
                <a:ea typeface="Oswald"/>
              </a:rPr>
              <a:t>Prise en compte de la spécificité en CSS.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ffffff"/>
                </a:solidFill>
                <a:latin typeface="Cantarell"/>
                <a:ea typeface="Oswald"/>
              </a:rPr>
              <a:t>Les validateurs W3C.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3951720" y="0"/>
            <a:ext cx="5192280" cy="292644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5184000" y="1728000"/>
            <a:ext cx="3961080" cy="3396960"/>
          </a:xfrm>
          <a:prstGeom prst="rect">
            <a:avLst/>
          </a:prstGeom>
          <a:ln>
            <a:noFill/>
          </a:ln>
          <a:effectLst>
            <a:outerShdw dist="107932" dir="13500000">
              <a:srgbClr val="808080">
                <a:alpha val="3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571680" y="303480"/>
            <a:ext cx="417024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700" spc="-1" strike="noStrike">
                <a:solidFill>
                  <a:srgbClr val="ffffff"/>
                </a:solidFill>
                <a:latin typeface="Oswald"/>
                <a:ea typeface="Oswald"/>
              </a:rPr>
              <a:t>Le projet</a:t>
            </a:r>
            <a:endParaRPr b="0" lang="fr-FR" sz="2700" spc="-1" strike="noStrike"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576000" y="1512000"/>
            <a:ext cx="3168000" cy="322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ffffff"/>
                </a:solidFill>
                <a:latin typeface="Cantarell"/>
                <a:ea typeface="Oswald"/>
              </a:rPr>
              <a:t>Intégration HTML &amp; CSS de maquettes graphiques du site Booki.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ffffff"/>
                </a:solidFill>
                <a:latin typeface="Cantarell"/>
                <a:ea typeface="Oswald"/>
              </a:rPr>
              <a:t>Site de réservation en ligne de locations de vacances.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ffffff"/>
                </a:solidFill>
                <a:latin typeface="Cantarell"/>
                <a:ea typeface="Oswald"/>
              </a:rPr>
              <a:t>Recherche par ville.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ffffff"/>
                </a:solidFill>
                <a:latin typeface="Cantarell"/>
                <a:ea typeface="Oswald"/>
              </a:rPr>
              <a:t>Desktop first.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ffffff"/>
                </a:solidFill>
                <a:latin typeface="Cantarell"/>
                <a:ea typeface="Oswald"/>
              </a:rPr>
              <a:t>Flexbox.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ffffff"/>
                </a:solidFill>
                <a:latin typeface="Cantarell"/>
                <a:ea typeface="Oswald"/>
              </a:rPr>
              <a:t>Break-points 992px / 768px.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4925160" y="0"/>
            <a:ext cx="393084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358200" y="232920"/>
            <a:ext cx="3783960" cy="82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 fontScale="67000"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fr-FR" sz="3000" spc="-1" strike="noStrike">
                <a:solidFill>
                  <a:srgbClr val="37474f"/>
                </a:solidFill>
                <a:latin typeface="Oswald"/>
                <a:ea typeface="Oswald"/>
              </a:rPr>
              <a:t>Découpe sémantique</a:t>
            </a:r>
            <a:br/>
            <a:r>
              <a:rPr b="0" lang="fr-FR" sz="1400" spc="-1" strike="noStrike">
                <a:solidFill>
                  <a:srgbClr val="37474f"/>
                </a:solidFill>
                <a:latin typeface="Oswald"/>
                <a:ea typeface="Oswald"/>
              </a:rPr>
              <a:t>définition des balises sémantiques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1872000" y="1332000"/>
            <a:ext cx="2088000" cy="3011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&lt;header&gt;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&lt;nav&gt;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&lt;/header&gt;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&lt;main&gt;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&lt;form&gt;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&lt;.main-content&gt;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&lt;section&gt;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&lt;section&gt;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&lt;/.main-content&gt;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&lt;aside&gt;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&lt;/main&gt;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&lt;footer&gt;</a:t>
            </a:r>
            <a:endParaRPr b="0" lang="fr-FR" sz="1300" spc="-1" strike="noStrike"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5220000" y="360"/>
            <a:ext cx="393084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58000" y="251280"/>
            <a:ext cx="3783960" cy="82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3000" spc="-1" strike="noStrike">
                <a:solidFill>
                  <a:srgbClr val="37474f"/>
                </a:solidFill>
                <a:latin typeface="Oswald"/>
                <a:ea typeface="DejaVu Sans"/>
              </a:rPr>
              <a:t>Rendu visuel du projet</a:t>
            </a:r>
            <a:br/>
            <a:r>
              <a:rPr b="0" lang="fr-FR" sz="1300" spc="-1" strike="noStrike">
                <a:solidFill>
                  <a:srgbClr val="37474f"/>
                </a:solidFill>
                <a:latin typeface="Oswald"/>
                <a:ea typeface="Oswald"/>
              </a:rPr>
              <a:t>Format Desktop / Tablette / Mobile</a:t>
            </a:r>
            <a:endParaRPr b="0" lang="fr-FR" sz="13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648000" y="1480680"/>
            <a:ext cx="4350600" cy="327132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2"/>
          <a:stretch/>
        </p:blipFill>
        <p:spPr>
          <a:xfrm>
            <a:off x="4320000" y="157320"/>
            <a:ext cx="3513960" cy="4090680"/>
          </a:xfrm>
          <a:prstGeom prst="rect">
            <a:avLst/>
          </a:prstGeom>
          <a:ln>
            <a:noFill/>
          </a:ln>
          <a:effectLst>
            <a:outerShdw dist="107932" dir="8100000">
              <a:srgbClr val="808080">
                <a:alpha val="30000"/>
              </a:srgbClr>
            </a:outerShdw>
          </a:effectLst>
        </p:spPr>
      </p:pic>
      <p:pic>
        <p:nvPicPr>
          <p:cNvPr id="129" name="" descr=""/>
          <p:cNvPicPr/>
          <p:nvPr/>
        </p:nvPicPr>
        <p:blipFill>
          <a:blip r:embed="rId3"/>
          <a:stretch/>
        </p:blipFill>
        <p:spPr>
          <a:xfrm>
            <a:off x="6644880" y="974160"/>
            <a:ext cx="1812960" cy="2808000"/>
          </a:xfrm>
          <a:prstGeom prst="rect">
            <a:avLst/>
          </a:prstGeom>
          <a:ln>
            <a:noFill/>
          </a:ln>
          <a:effectLst>
            <a:outerShdw dist="107932" dir="8100000">
              <a:srgbClr val="808080">
                <a:alpha val="3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571680" y="303480"/>
            <a:ext cx="417024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700" spc="-1" strike="noStrike">
                <a:solidFill>
                  <a:srgbClr val="ffffff"/>
                </a:solidFill>
                <a:latin typeface="Oswald"/>
                <a:ea typeface="Oswald"/>
              </a:rPr>
              <a:t>Le code</a:t>
            </a:r>
            <a:endParaRPr b="0" lang="fr-FR" sz="27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ffffff"/>
                </a:solidFill>
                <a:latin typeface="Oswald"/>
                <a:ea typeface="Oswald"/>
              </a:rPr>
              <a:t>&lt;head&gt;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576000" y="1512000"/>
            <a:ext cx="3168000" cy="322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ffffff"/>
                </a:solidFill>
                <a:latin typeface="Cantarell"/>
                <a:ea typeface="Oswald"/>
              </a:rPr>
              <a:t>Meta ‘UTF-8’ &amp; ‘viewport’.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ffffff"/>
                </a:solidFill>
                <a:latin typeface="Cantarell"/>
                <a:ea typeface="Oswald"/>
              </a:rPr>
              <a:t>Fonts Google &amp; Font Awesome (icones).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ffffff"/>
                </a:solidFill>
                <a:latin typeface="Cantarell"/>
                <a:ea typeface="Oswald"/>
              </a:rPr>
              <a:t>Normalize.css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ffffff"/>
                </a:solidFill>
                <a:latin typeface="Cantarell"/>
                <a:ea typeface="Oswald"/>
              </a:rPr>
              <a:t>Css en 4 parties.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4104000" y="923040"/>
            <a:ext cx="5040000" cy="282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558000" y="251280"/>
            <a:ext cx="3783960" cy="82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3000" spc="-1" strike="noStrike">
                <a:solidFill>
                  <a:srgbClr val="37474f"/>
                </a:solidFill>
                <a:latin typeface="Oswald"/>
                <a:ea typeface="DejaVu Sans"/>
              </a:rPr>
              <a:t>Le code</a:t>
            </a:r>
            <a:br/>
            <a:r>
              <a:rPr b="0" lang="fr-FR" sz="1300" spc="-1" strike="noStrike">
                <a:solidFill>
                  <a:srgbClr val="37474f"/>
                </a:solidFill>
                <a:latin typeface="Oswald"/>
                <a:ea typeface="Oswald"/>
              </a:rPr>
              <a:t>&lt;header&gt;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576000" y="1512360"/>
            <a:ext cx="3168000" cy="322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Logo &amp; &lt;nav&gt;.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Mise en place des variables CSS.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Définition de la police par défaut.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Définition des couleurs par défaut.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Mise en place du ‘box-sizing’.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Définition des balises titre (h1, h2).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4104000" y="1942200"/>
            <a:ext cx="4392000" cy="504180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2808000" y="424440"/>
            <a:ext cx="5688000" cy="1303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558000" y="251280"/>
            <a:ext cx="3783960" cy="82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3000" spc="-1" strike="noStrike">
                <a:solidFill>
                  <a:srgbClr val="37474f"/>
                </a:solidFill>
                <a:latin typeface="Oswald"/>
                <a:ea typeface="DejaVu Sans"/>
              </a:rPr>
              <a:t>Le code</a:t>
            </a:r>
            <a:br/>
            <a:r>
              <a:rPr b="0" lang="fr-FR" sz="1300" spc="-1" strike="noStrike">
                <a:solidFill>
                  <a:srgbClr val="37474f"/>
                </a:solidFill>
                <a:latin typeface="Oswald"/>
                <a:ea typeface="Oswald"/>
              </a:rPr>
              <a:t>&lt;form&gt;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576000" y="1368360"/>
            <a:ext cx="3168000" cy="322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Fieldset englobant.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Classes ‘search’ &amp; ‘options’.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2 &lt;span&gt; pour le bouton ‘submit’.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&lt;label&gt; utilisé avec pseudo-classes ‘::before’ pour le design des filtres.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0" y="3312000"/>
            <a:ext cx="5947560" cy="266400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4464000" y="-33120"/>
            <a:ext cx="4716000" cy="4785480"/>
          </a:xfrm>
          <a:prstGeom prst="rect">
            <a:avLst/>
          </a:prstGeom>
          <a:ln>
            <a:noFill/>
          </a:ln>
          <a:effectLst>
            <a:outerShdw dist="107932" dir="8100000">
              <a:srgbClr val="808080">
                <a:alpha val="3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558000" y="251280"/>
            <a:ext cx="3783960" cy="82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3000" spc="-1" strike="noStrike">
                <a:solidFill>
                  <a:srgbClr val="37474f"/>
                </a:solidFill>
                <a:latin typeface="Oswald"/>
                <a:ea typeface="DejaVu Sans"/>
              </a:rPr>
              <a:t>Le code</a:t>
            </a:r>
            <a:br/>
            <a:r>
              <a:rPr b="0" lang="fr-FR" sz="1300" spc="-1" strike="noStrike">
                <a:solidFill>
                  <a:srgbClr val="37474f"/>
                </a:solidFill>
                <a:latin typeface="Oswald"/>
                <a:ea typeface="Oswald"/>
              </a:rPr>
              <a:t>&lt;section&gt; &lt;aside&gt;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576000" y="1368360"/>
            <a:ext cx="2304000" cy="322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Srcset avec les propriétés ‘w’ &amp; ‘sizes’ (prise en compte des zooms).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Structure de la card :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Card-image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Card-body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card-title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card-rating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Couleur de l’étoile.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2925360" y="360"/>
            <a:ext cx="5858640" cy="514332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6353640" y="2582280"/>
            <a:ext cx="5495760" cy="5132880"/>
          </a:xfrm>
          <a:prstGeom prst="rect">
            <a:avLst/>
          </a:prstGeom>
          <a:ln>
            <a:noFill/>
          </a:ln>
          <a:effectLst>
            <a:outerShdw dist="107932" dir="13500000">
              <a:srgbClr val="80808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1278000" y="251280"/>
            <a:ext cx="3783960" cy="82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3000" spc="-1" strike="noStrike">
                <a:solidFill>
                  <a:srgbClr val="37474f"/>
                </a:solidFill>
                <a:latin typeface="Oswald"/>
                <a:ea typeface="DejaVu Sans"/>
              </a:rPr>
              <a:t>Le code</a:t>
            </a:r>
            <a:br/>
            <a:r>
              <a:rPr b="0" lang="fr-FR" sz="1300" spc="-1" strike="noStrike">
                <a:solidFill>
                  <a:srgbClr val="37474f"/>
                </a:solidFill>
                <a:latin typeface="Oswald"/>
                <a:ea typeface="Oswald"/>
              </a:rPr>
              <a:t>&lt;footer&gt;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1296000" y="1368360"/>
            <a:ext cx="2709360" cy="322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Srcset avec les propriétés ‘w’ &amp; ‘sizes’ (prise en compte des zooms).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Structure de la card :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Card-image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Card-body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card-title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card-rating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Cantarell"/>
                <a:ea typeface="Oswald"/>
              </a:rPr>
              <a:t>Couleur de l’étoile.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4356000" y="432360"/>
            <a:ext cx="5652000" cy="381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1104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fr-FR</dc:language>
  <cp:lastModifiedBy/>
  <dcterms:modified xsi:type="dcterms:W3CDTF">2022-01-13T18:22:02Z</dcterms:modified>
  <cp:revision>7</cp:revision>
  <dc:subject/>
  <dc:title/>
</cp:coreProperties>
</file>